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6" r:id="rId2"/>
    <p:sldId id="297" r:id="rId3"/>
    <p:sldId id="343" r:id="rId4"/>
    <p:sldId id="344" r:id="rId5"/>
    <p:sldId id="345" r:id="rId6"/>
    <p:sldId id="364" r:id="rId7"/>
    <p:sldId id="346" r:id="rId8"/>
    <p:sldId id="347" r:id="rId9"/>
    <p:sldId id="365" r:id="rId10"/>
    <p:sldId id="348" r:id="rId11"/>
    <p:sldId id="366" r:id="rId12"/>
    <p:sldId id="367" r:id="rId13"/>
    <p:sldId id="369" r:id="rId14"/>
    <p:sldId id="358" r:id="rId15"/>
    <p:sldId id="368" r:id="rId16"/>
    <p:sldId id="360" r:id="rId17"/>
    <p:sldId id="328" r:id="rId18"/>
    <p:sldId id="327" r:id="rId19"/>
    <p:sldId id="342" r:id="rId20"/>
    <p:sldId id="361" r:id="rId21"/>
    <p:sldId id="294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.bin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Составление программ с использованием </a:t>
            </a:r>
            <a:br>
              <a:rPr lang="ru-RU" dirty="0"/>
            </a:br>
            <a:r>
              <a:rPr lang="ru-RU" dirty="0"/>
              <a:t>двумерных массивов.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КЛАВИАТУРНЫЙ ВВОД ЗНАЧЕНИЙ ЭЛЕМЕНТОВ МАТРИЦ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базовом Паскале имеется единственный способ ввести значения элементов</a:t>
            </a:r>
            <a:r>
              <a:rPr lang="en-US" dirty="0"/>
              <a:t> </a:t>
            </a:r>
            <a:r>
              <a:rPr lang="ru-RU" dirty="0"/>
              <a:t>матрицы: организовать перебор всех элементов во вложенных циклах с последовательным присваиванием введенного значения очередному элементу.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Порядок</a:t>
            </a:r>
            <a:r>
              <a:rPr lang="en-US" dirty="0"/>
              <a:t> </a:t>
            </a:r>
            <a:r>
              <a:rPr lang="ru-RU" dirty="0"/>
              <a:t>ввода можно задать как по строкам (второй индекс меняется быстрее первого), так</a:t>
            </a:r>
            <a:r>
              <a:rPr lang="en-US" dirty="0"/>
              <a:t> </a:t>
            </a:r>
            <a:r>
              <a:rPr lang="ru-RU" dirty="0"/>
              <a:t>и по столбцам (первый индекс меняется быстрее).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446951"/>
              </p:ext>
            </p:extLst>
          </p:nvPr>
        </p:nvGraphicFramePr>
        <p:xfrm>
          <a:off x="838198" y="2631814"/>
          <a:ext cx="8996265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pt-BR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(m, n) := (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[m, n];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 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Read(a[i, j]);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2.5 -1.4 3.9 0.15 2 0.03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2.50  -1.40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3.90   0.15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2.00   0.03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85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КЛАВИАТУРНЫЙ ВВОД ЗНАЧЕНИЙ ЭЛЕМЕНТОВ МАТРИЦ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Чтобы каждый раз не писать эти типовые вложенные циклы, в PascalABC.NET</a:t>
            </a:r>
            <a:r>
              <a:rPr lang="en-US" dirty="0"/>
              <a:t> </a:t>
            </a:r>
            <a:r>
              <a:rPr lang="ru-RU" dirty="0"/>
              <a:t>введены функции </a:t>
            </a:r>
            <a:r>
              <a:rPr lang="ru-RU" b="1" dirty="0" err="1"/>
              <a:t>ReadMatrInteger</a:t>
            </a:r>
            <a:r>
              <a:rPr lang="ru-RU" dirty="0"/>
              <a:t>(m, n) и </a:t>
            </a:r>
            <a:r>
              <a:rPr lang="ru-RU" b="1" dirty="0" err="1"/>
              <a:t>ReadMatrReal</a:t>
            </a:r>
            <a:r>
              <a:rPr lang="ru-RU" dirty="0"/>
              <a:t>(m, n), возвращающие</a:t>
            </a:r>
            <a:r>
              <a:rPr lang="en-US" dirty="0"/>
              <a:t> </a:t>
            </a:r>
            <a:r>
              <a:rPr lang="ru-RU" dirty="0"/>
              <a:t>матрицу размера m</a:t>
            </a:r>
            <a:r>
              <a:rPr lang="en-US" dirty="0"/>
              <a:t> </a:t>
            </a:r>
            <a:r>
              <a:rPr lang="ru-RU" dirty="0"/>
              <a:t>×</a:t>
            </a:r>
            <a:r>
              <a:rPr lang="en-US" dirty="0"/>
              <a:t> </a:t>
            </a:r>
            <a:r>
              <a:rPr lang="ru-RU" dirty="0"/>
              <a:t>n типа </a:t>
            </a:r>
            <a:r>
              <a:rPr lang="ru-RU" b="1" dirty="0" err="1"/>
              <a:t>integer</a:t>
            </a:r>
            <a:r>
              <a:rPr lang="ru-RU" dirty="0"/>
              <a:t> или </a:t>
            </a:r>
            <a:r>
              <a:rPr lang="ru-RU" b="1" dirty="0" err="1"/>
              <a:t>real</a:t>
            </a:r>
            <a:r>
              <a:rPr lang="ru-RU" dirty="0"/>
              <a:t> соответственно, заполненную принятыми с клавиатуры значениями.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Для прочих типов данных придется пользоваться</a:t>
            </a:r>
            <a:r>
              <a:rPr lang="en-US" dirty="0"/>
              <a:t> </a:t>
            </a:r>
            <a:r>
              <a:rPr lang="ru-RU" dirty="0"/>
              <a:t>приведенным выше решением на базе вложенных циклов.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06605"/>
              </p:ext>
            </p:extLst>
          </p:nvPr>
        </p:nvGraphicFramePr>
        <p:xfrm>
          <a:off x="838198" y="2805452"/>
          <a:ext cx="8996265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pt-BR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(m, n) := (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ReadMatrReal(m, n);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2.5 -1.4 3.9 0.15 2 0.03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2.50  -1.40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3.90   0.15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2.00   0.03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139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ПОЛУЧЕНИЕ СВЕДЕНИЙ О ТЕКУЩИХ РАЗМЕРАХ МАТРИЦЫ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947766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RowCount</a:t>
            </a:r>
            <a:r>
              <a:rPr lang="ru-RU" dirty="0"/>
              <a:t> – расширение, возвращающее количество строк в матрице;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ColCount</a:t>
            </a:r>
            <a:r>
              <a:rPr lang="ru-RU" dirty="0"/>
              <a:t> – расширение, возвращающее количество столбцов в матрице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150353"/>
              </p:ext>
            </p:extLst>
          </p:nvPr>
        </p:nvGraphicFramePr>
        <p:xfrm>
          <a:off x="838199" y="1915436"/>
          <a:ext cx="5055298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5298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pt-BR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(m, n) := (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MatrRandom(m, n,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a.ColCount.Println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a.RowCount.Print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dirty="0"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dirty="0">
                          <a:latin typeface="Courier New" panose="02070309020205020404" pitchFamily="49" charset="0"/>
                        </a:rPr>
                        <a:t>0  10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2   0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8   1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2 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3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BCC6B436-62D9-4671-B925-2FFB74AB9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33861"/>
              </p:ext>
            </p:extLst>
          </p:nvPr>
        </p:nvGraphicFramePr>
        <p:xfrm>
          <a:off x="6096000" y="1915436"/>
          <a:ext cx="5766148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6148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MatrRandom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a.ColCount-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pl-PL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pl-PL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a[i, j] := j * i + </a:t>
                      </a:r>
                      <a:r>
                        <a:rPr lang="pl-PL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 </a:t>
                      </a:r>
                      <a:r>
                        <a:rPr lang="pl-PL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a[i, j];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   5   6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   2   4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   3   1</a:t>
                      </a:r>
                    </a:p>
                    <a:p>
                      <a:endParaRPr lang="ru-RU" sz="16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  25  30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  10  21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  15   7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247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ВЫБОРКА ЭЛЕМЕНТОВ МАТРИЦЫ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8" y="753613"/>
            <a:ext cx="89962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Col</a:t>
            </a:r>
            <a:r>
              <a:rPr lang="ru-RU" dirty="0"/>
              <a:t>(k) – возвращает в виде массива колонку матрицы a с номером k (отсчет</a:t>
            </a:r>
            <a:r>
              <a:rPr lang="en-US" dirty="0"/>
              <a:t> </a:t>
            </a:r>
            <a:r>
              <a:rPr lang="ru-RU" dirty="0"/>
              <a:t>номеров ведется от нуля);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Cols</a:t>
            </a:r>
            <a:r>
              <a:rPr lang="ru-RU" dirty="0"/>
              <a:t> – возвращает последовательность колонок матрицы, в которой каждая</a:t>
            </a:r>
            <a:r>
              <a:rPr lang="en-US" dirty="0"/>
              <a:t> </a:t>
            </a:r>
            <a:r>
              <a:rPr lang="ru-RU" dirty="0"/>
              <a:t>колонка, в свою очередь, является последовательностью;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Row</a:t>
            </a:r>
            <a:r>
              <a:rPr lang="ru-RU" dirty="0"/>
              <a:t>(k) – возвращает в виде массива строку матрицы a с номером k (отсчет</a:t>
            </a:r>
            <a:r>
              <a:rPr lang="en-US" dirty="0"/>
              <a:t> </a:t>
            </a:r>
            <a:r>
              <a:rPr lang="ru-RU" dirty="0"/>
              <a:t>номеров ведется от нуля);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Rows</a:t>
            </a:r>
            <a:r>
              <a:rPr lang="ru-RU" dirty="0"/>
              <a:t> – возвращает последовательность строк матрицы, в которой каждая</a:t>
            </a:r>
            <a:r>
              <a:rPr lang="en-US" dirty="0"/>
              <a:t> </a:t>
            </a:r>
            <a:r>
              <a:rPr lang="ru-RU" dirty="0"/>
              <a:t>строка, в свою очередь, является последовательностью;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602030"/>
              </p:ext>
            </p:extLst>
          </p:nvPr>
        </p:nvGraphicFramePr>
        <p:xfrm>
          <a:off x="838197" y="3061937"/>
          <a:ext cx="8996265" cy="3688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MatrRandom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a.Col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foreach var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row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in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row.Println</a:t>
                      </a:r>
                      <a:endParaRPr lang="en-US" sz="11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0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800" dirty="0">
                          <a:latin typeface="Courier New" panose="02070309020205020404" pitchFamily="49" charset="0"/>
                        </a:rPr>
                        <a:t>40  59  51  77</a:t>
                      </a:r>
                    </a:p>
                    <a:p>
                      <a:r>
                        <a:rPr lang="ru-RU" sz="800" dirty="0">
                          <a:latin typeface="Courier New" panose="02070309020205020404" pitchFamily="49" charset="0"/>
                        </a:rPr>
                        <a:t> 21  64  68 100</a:t>
                      </a:r>
                    </a:p>
                    <a:p>
                      <a:r>
                        <a:rPr lang="ru-RU" sz="800" dirty="0">
                          <a:latin typeface="Courier New" panose="02070309020205020404" pitchFamily="49" charset="0"/>
                        </a:rPr>
                        <a:t> 61  92  98  84</a:t>
                      </a:r>
                    </a:p>
                    <a:p>
                      <a:r>
                        <a:rPr lang="ru-RU" sz="800" dirty="0">
                          <a:latin typeface="Courier New" panose="02070309020205020404" pitchFamily="49" charset="0"/>
                        </a:rPr>
                        <a:t> 61  73  79  39</a:t>
                      </a:r>
                    </a:p>
                    <a:p>
                      <a:endParaRPr lang="ru-RU" sz="8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800" dirty="0">
                          <a:latin typeface="Courier New" panose="02070309020205020404" pitchFamily="49" charset="0"/>
                        </a:rPr>
                        <a:t>40 21 61 61</a:t>
                      </a:r>
                    </a:p>
                    <a:p>
                      <a:r>
                        <a:rPr lang="ru-RU" sz="800" dirty="0">
                          <a:latin typeface="Courier New" panose="02070309020205020404" pitchFamily="49" charset="0"/>
                        </a:rPr>
                        <a:t>61 92 98 84</a:t>
                      </a:r>
                    </a:p>
                    <a:p>
                      <a:endParaRPr lang="ru-RU" sz="8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800" dirty="0">
                          <a:latin typeface="Courier New" panose="02070309020205020404" pitchFamily="49" charset="0"/>
                        </a:rPr>
                        <a:t>40 59 51 77</a:t>
                      </a:r>
                    </a:p>
                    <a:p>
                      <a:r>
                        <a:rPr lang="ru-RU" sz="800" dirty="0">
                          <a:latin typeface="Courier New" panose="02070309020205020404" pitchFamily="49" charset="0"/>
                        </a:rPr>
                        <a:t>21 64 68 100</a:t>
                      </a:r>
                    </a:p>
                    <a:p>
                      <a:r>
                        <a:rPr lang="ru-RU" sz="800" dirty="0">
                          <a:latin typeface="Courier New" panose="02070309020205020404" pitchFamily="49" charset="0"/>
                        </a:rPr>
                        <a:t>61 92 98 84</a:t>
                      </a:r>
                    </a:p>
                    <a:p>
                      <a:r>
                        <a:rPr lang="ru-RU" sz="800" dirty="0">
                          <a:latin typeface="Courier New" panose="02070309020205020404" pitchFamily="49" charset="0"/>
                        </a:rPr>
                        <a:t>61 73 79 39</a:t>
                      </a:r>
                      <a:endParaRPr lang="ru-RU" sz="10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1919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1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Пусть двумерный массив a(3, 3) состоит из следующих элементов: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B9195A-91B8-4AF1-9BD4-07BD746EC0DC}"/>
                  </a:ext>
                </a:extLst>
              </p:cNvPr>
              <p:cNvSpPr txBox="1"/>
              <p:nvPr/>
            </p:nvSpPr>
            <p:spPr>
              <a:xfrm>
                <a:off x="3096200" y="1448132"/>
                <a:ext cx="4480265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3,3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26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−23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B9195A-91B8-4AF1-9BD4-07BD746EC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200" y="1448132"/>
                <a:ext cx="4480265" cy="11394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2560D6A-52F3-4E95-9C1D-DA2E08CDBBD8}"/>
              </a:ext>
            </a:extLst>
          </p:cNvPr>
          <p:cNvSpPr txBox="1"/>
          <p:nvPr/>
        </p:nvSpPr>
        <p:spPr>
          <a:xfrm>
            <a:off x="838200" y="3203009"/>
            <a:ext cx="8089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Вычислить</a:t>
            </a:r>
            <a:r>
              <a:rPr lang="ru-RU" sz="20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Сумму элементов</a:t>
            </a:r>
            <a:r>
              <a:rPr lang="en-US" sz="2000" dirty="0"/>
              <a:t> </a:t>
            </a:r>
            <a:r>
              <a:rPr lang="ru-RU" sz="2000" dirty="0"/>
              <a:t>массива;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Произведение элементов массива;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/>
              <a:t>Минимальный элемент массива и его индексы;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/>
              <a:t>Заменить отрицательные элементы массива их модулем. </a:t>
            </a:r>
          </a:p>
        </p:txBody>
      </p:sp>
    </p:spTree>
    <p:extLst>
      <p:ext uri="{BB962C8B-B14F-4D97-AF65-F5344CB8AC3E}">
        <p14:creationId xmlns:p14="http://schemas.microsoft.com/office/powerpoint/2010/main" val="699119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467944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1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225481"/>
              </p:ext>
            </p:extLst>
          </p:nvPr>
        </p:nvGraphicFramePr>
        <p:xfrm>
          <a:off x="838200" y="620038"/>
          <a:ext cx="8117910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1791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a: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1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((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14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13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), (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26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), (-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23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16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(sum, product) := (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 := a[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 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imin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jmin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:= (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a[i].High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begin</a:t>
                      </a:r>
                    </a:p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 += a[i, j];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product *= a[i, j];</a:t>
                      </a:r>
                    </a:p>
                    <a:p>
                      <a:r>
                        <a:rPr lang="ru-RU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 &gt; a[i, j]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begin</a:t>
                      </a:r>
                    </a:p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 := a[i, j];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(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imin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jmin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:= (i, j);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a[i, j] &lt; </a:t>
                      </a:r>
                      <a:r>
                        <a:rPr lang="en-US" sz="11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a[i, j] := abs(a[i, j])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sum.Println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product.Println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1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</a:t>
                      </a:r>
                      <a:r>
                        <a:rPr lang="ru-RU" sz="11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Минимальный элемент массива - </a:t>
                      </a:r>
                      <a:r>
                        <a:rPr lang="en-US" sz="11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a[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imin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}</a:t>
                      </a:r>
                      <a:r>
                        <a:rPr lang="en-US" sz="11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jmin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}</a:t>
                      </a:r>
                      <a:r>
                        <a:rPr lang="en-US" sz="11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] =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{min}</a:t>
                      </a:r>
                      <a:r>
                        <a:rPr lang="en-US" sz="11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a.PrintLines</a:t>
                      </a:r>
                      <a:endParaRPr lang="en-US" sz="11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05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000" dirty="0">
                          <a:latin typeface="Courier New" panose="02070309020205020404" pitchFamily="49" charset="0"/>
                        </a:rPr>
                        <a:t>12 </a:t>
                      </a:r>
                    </a:p>
                    <a:p>
                      <a:r>
                        <a:rPr lang="ru-RU" sz="1000" dirty="0">
                          <a:latin typeface="Courier New" panose="02070309020205020404" pitchFamily="49" charset="0"/>
                        </a:rPr>
                        <a:t>522412800 </a:t>
                      </a:r>
                    </a:p>
                    <a:p>
                      <a:r>
                        <a:rPr lang="ru-RU" sz="1000" dirty="0">
                          <a:latin typeface="Courier New" panose="02070309020205020404" pitchFamily="49" charset="0"/>
                        </a:rPr>
                        <a:t>Минимальный элемент массива - a[2, 0] = -23 </a:t>
                      </a:r>
                    </a:p>
                    <a:p>
                      <a:endParaRPr lang="ru-RU" sz="10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000" dirty="0">
                          <a:latin typeface="Courier New" panose="02070309020205020404" pitchFamily="49" charset="0"/>
                        </a:rPr>
                        <a:t>[6,14,13]</a:t>
                      </a:r>
                    </a:p>
                    <a:p>
                      <a:r>
                        <a:rPr lang="ru-RU" sz="1000" dirty="0">
                          <a:latin typeface="Courier New" panose="02070309020205020404" pitchFamily="49" charset="0"/>
                        </a:rPr>
                        <a:t>[26,1,10]</a:t>
                      </a:r>
                    </a:p>
                    <a:p>
                      <a:r>
                        <a:rPr lang="ru-RU" sz="1000" dirty="0">
                          <a:latin typeface="Courier New" panose="02070309020205020404" pitchFamily="49" charset="0"/>
                        </a:rPr>
                        <a:t>[23,5,16]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787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</a:t>
            </a:r>
            <a:r>
              <a:rPr lang="en-US" sz="2400" dirty="0">
                <a:solidFill>
                  <a:schemeClr val="tx1"/>
                </a:solidFill>
              </a:rPr>
              <a:t>2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Составьте программу для заполнения массива </a:t>
            </a:r>
            <a:r>
              <a:rPr lang="en-US" i="1" dirty="0"/>
              <a:t>a(3,3) </a:t>
            </a:r>
            <a:r>
              <a:rPr lang="ru-RU" i="1" dirty="0"/>
              <a:t>случайными числами в интервале </a:t>
            </a:r>
            <a:r>
              <a:rPr lang="en-US" i="1" dirty="0"/>
              <a:t>[0; 9].</a:t>
            </a:r>
            <a:r>
              <a:rPr lang="ru-RU" i="1" dirty="0"/>
              <a:t> Найти сумму элементов первой строки. Результат вывести на экран</a:t>
            </a:r>
            <a:r>
              <a:rPr lang="ru-RU" i="1" dirty="0">
                <a:latin typeface="Cambria Math" panose="02040503050406030204" pitchFamily="18" charset="0"/>
              </a:rPr>
              <a:t>.</a:t>
            </a:r>
            <a:endParaRPr lang="ru-RU" i="1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886072"/>
              </p:ext>
            </p:extLst>
          </p:nvPr>
        </p:nvGraphicFramePr>
        <p:xfrm>
          <a:off x="838200" y="2216480"/>
          <a:ext cx="5049271" cy="262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927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MatrRandom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Sum.Print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dirty="0">
                          <a:latin typeface="Courier New" panose="02070309020205020404" pitchFamily="49" charset="0"/>
                        </a:rPr>
                        <a:t>9   1   9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   6   2   8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   3   3   1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19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54A7D224-7B1C-487E-B162-0D8185A56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360390"/>
              </p:ext>
            </p:extLst>
          </p:nvPr>
        </p:nvGraphicFramePr>
        <p:xfrm>
          <a:off x="6096000" y="2228380"/>
          <a:ext cx="5049271" cy="335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927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it-IT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it-IT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:= ArrRandom(</a:t>
                      </a:r>
                      <a:r>
                        <a:rPr lang="it-IT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it-IT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it-IT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it-IT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it-IT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it-IT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a.Printlines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].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Sum.Print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[6,7,5]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[4,3,7]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[3,8,5]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18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AC954D-1FDF-4E29-BDDD-9F0CA92D56A1}"/>
              </a:ext>
            </a:extLst>
          </p:cNvPr>
          <p:cNvSpPr txBox="1"/>
          <p:nvPr/>
        </p:nvSpPr>
        <p:spPr>
          <a:xfrm>
            <a:off x="838200" y="1847148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Способ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DD5CE0-649D-467E-9287-30275AAB4B22}"/>
              </a:ext>
            </a:extLst>
          </p:cNvPr>
          <p:cNvSpPr txBox="1"/>
          <p:nvPr/>
        </p:nvSpPr>
        <p:spPr>
          <a:xfrm>
            <a:off x="6096000" y="185904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Способ 2</a:t>
            </a:r>
          </a:p>
        </p:txBody>
      </p:sp>
    </p:spTree>
    <p:extLst>
      <p:ext uri="{BB962C8B-B14F-4D97-AF65-F5344CB8AC3E}">
        <p14:creationId xmlns:p14="http://schemas.microsoft.com/office/powerpoint/2010/main" val="3350486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98128"/>
            <a:ext cx="12192000" cy="434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17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499119"/>
            <a:ext cx="920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</a:rPr>
              <a:t>Найти сумму минимального элемента первой строки матрицы Р(2,3) и максимального элемента массива Х(4) и поделить ее на количество элементов, больших нуля массива Х(4).</a:t>
            </a: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FEF4D8E-745D-49FE-8AD1-FF7024EE21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883250"/>
              </p:ext>
            </p:extLst>
          </p:nvPr>
        </p:nvGraphicFramePr>
        <p:xfrm>
          <a:off x="2228937" y="3429000"/>
          <a:ext cx="7165975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" name="Equation" r:id="rId5" imgW="3619440" imgH="457200" progId="Equation.DSMT4">
                  <p:embed/>
                </p:oleObj>
              </mc:Choice>
              <mc:Fallback>
                <p:oleObj name="Equation" r:id="rId5" imgW="3619440" imgH="457200" progId="Equation.DSMT4">
                  <p:embed/>
                  <p:pic>
                    <p:nvPicPr>
                      <p:cNvPr id="19" name="Объект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937" y="3429000"/>
                        <a:ext cx="7165975" cy="9128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919746"/>
            <a:ext cx="12192000" cy="4055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18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Заполнить матрицу а(3, 3) случайными целыми числами от 1 до 10. Вывести значения ее элементов. Вычислить сумму элементов первой и последней строк данной матрицы и вывести результат вычисления. </a:t>
            </a:r>
          </a:p>
        </p:txBody>
      </p:sp>
    </p:spTree>
    <p:extLst>
      <p:ext uri="{BB962C8B-B14F-4D97-AF65-F5344CB8AC3E}">
        <p14:creationId xmlns:p14="http://schemas.microsoft.com/office/powerpoint/2010/main" val="2675266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50415"/>
            <a:ext cx="12192000" cy="4417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3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19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Заполнить матрицу а(4, 4) случайными числами от -3 до 6. Вывести значения ее элементов. Вычислить среднее арифметическое значений неотрицательных элементов каждого столбца данной матрицы. </a:t>
            </a:r>
          </a:p>
        </p:txBody>
      </p:sp>
    </p:spTree>
    <p:extLst>
      <p:ext uri="{BB962C8B-B14F-4D97-AF65-F5344CB8AC3E}">
        <p14:creationId xmlns:p14="http://schemas.microsoft.com/office/powerpoint/2010/main" val="759144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ДВУМЕРНЫЕ МАССИВЫ (МАТРИЦЫ)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PascalABC.NET двумерные динамические</a:t>
            </a:r>
            <a:r>
              <a:rPr lang="en-US" dirty="0"/>
              <a:t> </a:t>
            </a:r>
            <a:r>
              <a:rPr lang="ru-RU" dirty="0"/>
              <a:t>массивы называются </a:t>
            </a:r>
            <a:r>
              <a:rPr lang="ru-RU" b="1" dirty="0"/>
              <a:t>матрицами</a:t>
            </a:r>
            <a:r>
              <a:rPr lang="ru-RU" dirty="0"/>
              <a:t>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Матрица имеет два измерения, называемые строками и столбцами по аналогии с</a:t>
            </a:r>
            <a:r>
              <a:rPr lang="en-US" dirty="0"/>
              <a:t> </a:t>
            </a:r>
            <a:r>
              <a:rPr lang="ru-RU" dirty="0"/>
              <a:t>матрицами в математике.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Матрица всегда имеет прямоугольную форму: количество элементов в каждой строке постоянно и количество элементов в каждом</a:t>
            </a:r>
            <a:r>
              <a:rPr lang="en-US" dirty="0"/>
              <a:t> </a:t>
            </a:r>
            <a:r>
              <a:rPr lang="ru-RU" dirty="0"/>
              <a:t>столбце тоже постоянно. Внешне матрицу всегда можно представить в виде таблицы.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C6DFC6B-8B6C-4721-8C87-4CA481D9A386}"/>
              </a:ext>
            </a:extLst>
          </p:cNvPr>
          <p:cNvSpPr/>
          <p:nvPr/>
        </p:nvSpPr>
        <p:spPr>
          <a:xfrm>
            <a:off x="838199" y="2908812"/>
            <a:ext cx="89962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Пусть имеется матрица, состоящая из m строк и n столбцов. В этом случае говорят,</a:t>
            </a:r>
            <a:r>
              <a:rPr lang="en-US" dirty="0"/>
              <a:t> </a:t>
            </a:r>
            <a:r>
              <a:rPr lang="ru-RU" dirty="0"/>
              <a:t>что она имеет размер </a:t>
            </a:r>
            <a:r>
              <a:rPr lang="ru-RU" dirty="0" err="1"/>
              <a:t>m×n</a:t>
            </a:r>
            <a:r>
              <a:rPr lang="ru-RU" dirty="0"/>
              <a:t>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матрице размерность (число измерений массива) равна 2.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Если элемент матрицы A находится на пересечении строки </a:t>
            </a:r>
            <a:r>
              <a:rPr lang="ru-RU" i="1" dirty="0"/>
              <a:t>i</a:t>
            </a:r>
            <a:r>
              <a:rPr lang="ru-RU" dirty="0"/>
              <a:t> и столбца </a:t>
            </a:r>
            <a:r>
              <a:rPr lang="ru-RU" i="1" dirty="0"/>
              <a:t>j</a:t>
            </a:r>
            <a:r>
              <a:rPr lang="ru-RU" dirty="0"/>
              <a:t>, его записывают как </a:t>
            </a:r>
            <a:r>
              <a:rPr lang="ru-RU" i="1" dirty="0" err="1"/>
              <a:t>A</a:t>
            </a:r>
            <a:r>
              <a:rPr lang="ru-RU" i="1" baseline="-25000" dirty="0" err="1"/>
              <a:t>i,j</a:t>
            </a:r>
            <a:r>
              <a:rPr lang="ru-RU" dirty="0"/>
              <a:t> или </a:t>
            </a:r>
            <a:r>
              <a:rPr lang="ru-RU" i="1" dirty="0"/>
              <a:t>A[i, j].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D96A99-12EB-41D8-ADA9-DF943D3AC35C}"/>
                  </a:ext>
                </a:extLst>
              </p:cNvPr>
              <p:cNvSpPr txBox="1"/>
              <p:nvPr/>
            </p:nvSpPr>
            <p:spPr>
              <a:xfrm>
                <a:off x="2336054" y="4940808"/>
                <a:ext cx="6000553" cy="1196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3,5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D96A99-12EB-41D8-ADA9-DF943D3AC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054" y="4940808"/>
                <a:ext cx="6000553" cy="11963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919747"/>
            <a:ext cx="12192000" cy="4035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20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Заполнить матрицу а(4, 4) случайными целыми числами от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1 до 100. Вывести значения ее элементов. Найти максимальный элемент в каждой строке. Среди максимальных элементов каждой строки найти минимальный. </a:t>
            </a:r>
          </a:p>
        </p:txBody>
      </p:sp>
    </p:spTree>
    <p:extLst>
      <p:ext uri="{BB962C8B-B14F-4D97-AF65-F5344CB8AC3E}">
        <p14:creationId xmlns:p14="http://schemas.microsoft.com/office/powerpoint/2010/main" val="1604405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СТАТИЧЕСКИЕ ДВУМЕРНЫЕ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Как и в случае с одномерными массивами, статический двухмерный массив описывается с указанием границ индексов.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Границы должны быть заданы и для строк, и для столбцов. Память под статический массив распределяется на этапе компиляции, выделяется при загрузке программы, и в дальнейшем </a:t>
            </a:r>
            <a:r>
              <a:rPr lang="ru-RU" b="1" dirty="0"/>
              <a:t>не может быть перераспределена</a:t>
            </a:r>
            <a:r>
              <a:rPr lang="ru-RU" dirty="0"/>
              <a:t>.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1D10ABC-3E20-4724-ACD8-AAD1BF665D54}"/>
              </a:ext>
            </a:extLst>
          </p:cNvPr>
          <p:cNvSpPr/>
          <p:nvPr/>
        </p:nvSpPr>
        <p:spPr>
          <a:xfrm>
            <a:off x="838198" y="25284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/>
              <a:t>Статический массив описывается в виде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4CAE69-8149-49C0-BDC4-9790C40865B2}"/>
              </a:ext>
            </a:extLst>
          </p:cNvPr>
          <p:cNvSpPr/>
          <p:nvPr/>
        </p:nvSpPr>
        <p:spPr>
          <a:xfrm>
            <a:off x="838198" y="2897786"/>
            <a:ext cx="6818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ИмяМассива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[m1..n1, m2..n2]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of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Тип;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C0503FA-3DB8-47A6-8626-CA7E050BCBF9}"/>
              </a:ext>
            </a:extLst>
          </p:cNvPr>
          <p:cNvSpPr/>
          <p:nvPr/>
        </p:nvSpPr>
        <p:spPr>
          <a:xfrm>
            <a:off x="838198" y="3429000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Конструкция вида </a:t>
            </a:r>
            <a:r>
              <a:rPr lang="ru-RU" dirty="0" err="1"/>
              <a:t>m..n</a:t>
            </a:r>
            <a:r>
              <a:rPr lang="ru-RU" dirty="0"/>
              <a:t> описывает минимальное и максимальное значение, которое</a:t>
            </a:r>
            <a:r>
              <a:rPr lang="en-US" dirty="0"/>
              <a:t> </a:t>
            </a:r>
            <a:r>
              <a:rPr lang="ru-RU" dirty="0"/>
              <a:t>может принимать индекс массива, причем допускаются и отрицательные значения.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Эта конструкция задается константой порядкового типа.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Количество элементов в массиве можно вычислить по формуле (n1-m1+1)×(n2-m2+1).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68914A9-44F5-403E-8B55-4C94399D1B55}"/>
              </a:ext>
            </a:extLst>
          </p:cNvPr>
          <p:cNvSpPr/>
          <p:nvPr/>
        </p:nvSpPr>
        <p:spPr>
          <a:xfrm>
            <a:off x="838198" y="479121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0..12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1..4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b, c: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[-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5..8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0..6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07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СТАТИЧЕСКИЕ ДВУМЕРНЫЕ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Описание статического массива можно совместить с инициализацией его элементов: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0F8C3215-7764-4365-AF18-C514C931E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128130"/>
              </p:ext>
            </p:extLst>
          </p:nvPr>
        </p:nvGraphicFramePr>
        <p:xfrm>
          <a:off x="838199" y="1523818"/>
          <a:ext cx="10172180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218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1..3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1..4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),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(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), (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11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12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(a);</a:t>
                      </a:r>
                    </a:p>
                    <a:p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0..2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1..3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3.05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),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(-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), (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15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(b);</a:t>
                      </a:r>
                    </a:p>
                    <a:p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0..2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1..2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char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'a'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'b'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),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'c'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'd'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), 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'e'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'f'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(c)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[[1,2,3,4],[5,6,7,8],[9,10,11,12]] 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[[1.2,5,-3.05],[-4,-7,1],[15,7,7]] </a:t>
                      </a:r>
                    </a:p>
                    <a:p>
                      <a:r>
                        <a:rPr lang="pt-BR" sz="1800" dirty="0">
                          <a:latin typeface="Courier New" panose="02070309020205020404" pitchFamily="49" charset="0"/>
                        </a:rPr>
                        <a:t>[[a,b],[c,d],[e,f]]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287716D-4C8F-4AA4-9F35-6D4C8C40D6B8}"/>
              </a:ext>
            </a:extLst>
          </p:cNvPr>
          <p:cNvSpPr/>
          <p:nvPr/>
        </p:nvSpPr>
        <p:spPr>
          <a:xfrm>
            <a:off x="838198" y="6210205"/>
            <a:ext cx="101721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Двумерные статические массивы в PascalABC.NET оставлены в целях совместимости с базовым Паскалем.</a:t>
            </a:r>
          </a:p>
        </p:txBody>
      </p:sp>
    </p:spTree>
    <p:extLst>
      <p:ext uri="{BB962C8B-B14F-4D97-AF65-F5344CB8AC3E}">
        <p14:creationId xmlns:p14="http://schemas.microsoft.com/office/powerpoint/2010/main" val="256832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ДИНАМИЧЕСКИЕ ДВУМЕРНЫЕ МАССИВЫ (МАТРИЦЫ)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Пусть у нас имеется двухмерный массив размером 4×3.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PascalABC.NET динамические массивы нумеруются с нуля, поэтому получаются четыре строки с номерами</a:t>
            </a:r>
            <a:r>
              <a:rPr lang="en-US" dirty="0"/>
              <a:t> </a:t>
            </a:r>
            <a:r>
              <a:rPr lang="ru-RU" dirty="0"/>
              <a:t>от 0 до 3 и три столбца, нумерованные от 0 до 2.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Каждую строку двухмерного массива можно представить, как обычный массив.</a:t>
            </a:r>
            <a:r>
              <a:rPr lang="en-US" dirty="0"/>
              <a:t> </a:t>
            </a:r>
            <a:r>
              <a:rPr lang="ru-RU" dirty="0"/>
              <a:t>Массив из таких строк образует массив массивов.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ACD00AB0-ADAE-4912-8519-008CE062B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706043"/>
              </p:ext>
            </p:extLst>
          </p:nvPr>
        </p:nvGraphicFramePr>
        <p:xfrm>
          <a:off x="838199" y="2631814"/>
          <a:ext cx="10172180" cy="402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218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(m, n) := (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число строк и столбцов</a:t>
                      </a:r>
                    </a:p>
                    <a:p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m);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распределим память под m строк</a:t>
                      </a:r>
                    </a:p>
                    <a:p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 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ru-RU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(A[i], n);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в каждой строке создадим массив из n элементов</a:t>
                      </a:r>
                    </a:p>
                    <a:p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][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43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строка с индексом 3, в ней элемент индексом 2</a:t>
                      </a:r>
                    </a:p>
                    <a:p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21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строка с индексом 1, в ней элемент индексом 0</a:t>
                      </a:r>
                    </a:p>
                    <a:p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[[0,0,0],[21,0,0],[0,0,0],[0,0,43]] </a:t>
                      </a:r>
                      <a:endParaRPr lang="pt-BR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217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ДИНАМИЧЕСКИЕ ДВУМЕРНЫЕ МАССИВЫ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Альтернативный вариант: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ACD00AB0-ADAE-4912-8519-008CE062B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062812"/>
              </p:ext>
            </p:extLst>
          </p:nvPr>
        </p:nvGraphicFramePr>
        <p:xfrm>
          <a:off x="838199" y="1523818"/>
          <a:ext cx="10172180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218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A: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[,]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обратите внимание на запятую</a:t>
                      </a:r>
                    </a:p>
                    <a:p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(m, n) := (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число строк и колонок</a:t>
                      </a:r>
                    </a:p>
                    <a:p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m, n);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A[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43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писать A[3][2] здесь не допускается</a:t>
                      </a:r>
                    </a:p>
                    <a:p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[[0,0,0],[21,0,0],[0,0,0],[0,0,43]] </a:t>
                      </a:r>
                      <a:endParaRPr lang="pt-BR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267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ДИНАМИЧЕСКИЕ ДВУМЕРНЫЕ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Для двумерных массивов, подобно одномерным, можно совмещать описание с выделением памяти. Для этого массив создается с использованием ключевого слова </a:t>
            </a:r>
            <a:r>
              <a:rPr lang="ru-RU" b="1" dirty="0" err="1"/>
              <a:t>new</a:t>
            </a:r>
            <a:r>
              <a:rPr lang="en-US" b="1" dirty="0"/>
              <a:t>: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71A8923-475F-4670-BB30-BC19B5D03BE0}"/>
              </a:ext>
            </a:extLst>
          </p:cNvPr>
          <p:cNvSpPr/>
          <p:nvPr/>
        </p:nvSpPr>
        <p:spPr>
          <a:xfrm>
            <a:off x="838198" y="1974456"/>
            <a:ext cx="10515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var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[,]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new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];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с </a:t>
            </a:r>
            <a:r>
              <a:rPr 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описанием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типа</a:t>
            </a:r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 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b :=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ru-RU" dirty="0">
                <a:solidFill>
                  <a:srgbClr val="006400"/>
                </a:solidFill>
                <a:latin typeface="Courier New" panose="02070309020205020404" pitchFamily="49" charset="0"/>
              </a:rPr>
              <a:t>4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ru-RU" dirty="0">
                <a:solidFill>
                  <a:srgbClr val="006400"/>
                </a:solidFill>
                <a:latin typeface="Courier New" panose="02070309020205020404" pitchFamily="49" charset="0"/>
              </a:rPr>
              <a:t>3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];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c авто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выведением типа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D1D6B2A-11AA-4115-B596-195F8A9088F1}"/>
              </a:ext>
            </a:extLst>
          </p:cNvPr>
          <p:cNvSpPr/>
          <p:nvPr/>
        </p:nvSpPr>
        <p:spPr>
          <a:xfrm>
            <a:off x="838197" y="3174785"/>
            <a:ext cx="8996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Можно также выполнить инициализацию, добавив </a:t>
            </a:r>
            <a:r>
              <a:rPr lang="ru-RU" b="1" dirty="0"/>
              <a:t>конструктор массива</a:t>
            </a:r>
            <a:r>
              <a:rPr lang="en-US" b="1" dirty="0"/>
              <a:t>: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E44A4B9-1D94-456E-B485-55638648AD42}"/>
              </a:ext>
            </a:extLst>
          </p:cNvPr>
          <p:cNvSpPr/>
          <p:nvPr/>
        </p:nvSpPr>
        <p:spPr>
          <a:xfrm>
            <a:off x="838198" y="3544117"/>
            <a:ext cx="106405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var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 :=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new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]((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11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 :=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new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 ((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2.1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3.7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((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1337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ГЕНЕРАЦИЯ МАТРИЦ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4EA4"/>
                </a:solidFill>
              </a:rPr>
              <a:t>Заполнение случайными значениями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031104"/>
              </p:ext>
            </p:extLst>
          </p:nvPr>
        </p:nvGraphicFramePr>
        <p:xfrm>
          <a:off x="838199" y="2797793"/>
          <a:ext cx="443484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484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 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MatrRandom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MatrRandomReal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b.Println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100" dirty="0">
                          <a:latin typeface="Courier New" panose="02070309020205020404" pitchFamily="49" charset="0"/>
                        </a:rPr>
                        <a:t>-18  -4  43  19 -39   6  48  -5 -34</a:t>
                      </a:r>
                    </a:p>
                    <a:p>
                      <a:r>
                        <a:rPr lang="ru-RU" sz="1100" dirty="0">
                          <a:latin typeface="Courier New" panose="02070309020205020404" pitchFamily="49" charset="0"/>
                        </a:rPr>
                        <a:t> -14   7 -43 -17   1  27 -27  19 -47</a:t>
                      </a:r>
                    </a:p>
                    <a:p>
                      <a:r>
                        <a:rPr lang="ru-RU" sz="1100" dirty="0">
                          <a:latin typeface="Courier New" panose="02070309020205020404" pitchFamily="49" charset="0"/>
                        </a:rPr>
                        <a:t> -25 -30  21  48 -11  21   2 -20  -8</a:t>
                      </a:r>
                    </a:p>
                    <a:p>
                      <a:r>
                        <a:rPr lang="ru-RU" sz="1100" dirty="0">
                          <a:latin typeface="Courier New" panose="02070309020205020404" pitchFamily="49" charset="0"/>
                        </a:rPr>
                        <a:t> -29  38  -6 -26  48  -5 -37 -48  -2</a:t>
                      </a:r>
                    </a:p>
                    <a:p>
                      <a:r>
                        <a:rPr lang="ru-RU" sz="1100" dirty="0">
                          <a:latin typeface="Courier New" panose="02070309020205020404" pitchFamily="49" charset="0"/>
                        </a:rPr>
                        <a:t>  33 -24  13  45  14 -33   5 -26  -5</a:t>
                      </a:r>
                    </a:p>
                    <a:p>
                      <a:r>
                        <a:rPr lang="ru-RU" sz="1100" dirty="0">
                          <a:latin typeface="Courier New" panose="02070309020205020404" pitchFamily="49" charset="0"/>
                        </a:rPr>
                        <a:t>   3  -5  26 -49   3 -37   3  40 -24</a:t>
                      </a:r>
                    </a:p>
                    <a:p>
                      <a:endParaRPr lang="ru-RU" sz="11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100" dirty="0">
                          <a:latin typeface="Courier New" panose="02070309020205020404" pitchFamily="49" charset="0"/>
                        </a:rPr>
                        <a:t>   2.96  -1.57  -4.33</a:t>
                      </a:r>
                    </a:p>
                    <a:p>
                      <a:r>
                        <a:rPr lang="ru-RU" sz="1100" dirty="0">
                          <a:latin typeface="Courier New" panose="02070309020205020404" pitchFamily="49" charset="0"/>
                        </a:rPr>
                        <a:t>  -2.83  -3.34   3.04</a:t>
                      </a:r>
                    </a:p>
                    <a:p>
                      <a:r>
                        <a:rPr lang="ru-RU" sz="1100" dirty="0">
                          <a:latin typeface="Courier New" panose="02070309020205020404" pitchFamily="49" charset="0"/>
                        </a:rPr>
                        <a:t>  -3.57   2.61   0.71</a:t>
                      </a:r>
                    </a:p>
                    <a:p>
                      <a:r>
                        <a:rPr lang="ru-RU" sz="1100" dirty="0">
                          <a:latin typeface="Courier New" panose="02070309020205020404" pitchFamily="49" charset="0"/>
                        </a:rPr>
                        <a:t>   2.30  -3.82   0.92</a:t>
                      </a:r>
                      <a:endParaRPr lang="ru-RU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2D2C0C-FBBC-4D6B-BB52-4953834B1633}"/>
              </a:ext>
            </a:extLst>
          </p:cNvPr>
          <p:cNvSpPr/>
          <p:nvPr/>
        </p:nvSpPr>
        <p:spPr>
          <a:xfrm>
            <a:off x="838200" y="1523818"/>
            <a:ext cx="8996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err="1"/>
              <a:t>MatrRandom</a:t>
            </a:r>
            <a:r>
              <a:rPr lang="en-US" dirty="0"/>
              <a:t>(m, n, a, b) – </a:t>
            </a:r>
            <a:r>
              <a:rPr lang="ru-RU" dirty="0"/>
              <a:t>заполнение матрицы размера </a:t>
            </a:r>
            <a:r>
              <a:rPr lang="en-US" dirty="0" err="1"/>
              <a:t>m×n</a:t>
            </a:r>
            <a:r>
              <a:rPr lang="en-US" dirty="0"/>
              <a:t> </a:t>
            </a:r>
            <a:r>
              <a:rPr lang="ru-RU" dirty="0"/>
              <a:t>целыми числами из</a:t>
            </a:r>
            <a:r>
              <a:rPr lang="en-US" dirty="0"/>
              <a:t> </a:t>
            </a:r>
            <a:r>
              <a:rPr lang="ru-RU" dirty="0"/>
              <a:t>интервала [</a:t>
            </a:r>
            <a:r>
              <a:rPr lang="en-US" dirty="0"/>
              <a:t>a; b]. </a:t>
            </a:r>
            <a:r>
              <a:rPr lang="ru-RU" dirty="0"/>
              <a:t>Имеется синоним </a:t>
            </a:r>
            <a:r>
              <a:rPr lang="en-US" dirty="0" err="1"/>
              <a:t>MatrRandomInteger</a:t>
            </a:r>
            <a:r>
              <a:rPr lang="en-US" dirty="0"/>
              <a:t> 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err="1"/>
              <a:t>MatrRandomReal</a:t>
            </a:r>
            <a:r>
              <a:rPr lang="en-US" dirty="0"/>
              <a:t>(m, n, a, b) – </a:t>
            </a:r>
            <a:r>
              <a:rPr lang="ru-RU" dirty="0"/>
              <a:t>заполнение матрицы размера </a:t>
            </a:r>
            <a:r>
              <a:rPr lang="en-US" dirty="0" err="1"/>
              <a:t>m×n</a:t>
            </a:r>
            <a:r>
              <a:rPr lang="en-US" dirty="0"/>
              <a:t> </a:t>
            </a:r>
            <a:r>
              <a:rPr lang="ru-RU" dirty="0"/>
              <a:t>вещественными</a:t>
            </a:r>
            <a:r>
              <a:rPr lang="en-US" dirty="0"/>
              <a:t> </a:t>
            </a:r>
            <a:r>
              <a:rPr lang="ru-RU" dirty="0"/>
              <a:t>числами из интервала [</a:t>
            </a:r>
            <a:r>
              <a:rPr lang="en-US" dirty="0"/>
              <a:t>a; b].</a:t>
            </a:r>
            <a:endParaRPr lang="ru-RU" dirty="0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2082AA65-4052-4ADF-9698-24A6FE158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697248"/>
              </p:ext>
            </p:extLst>
          </p:nvPr>
        </p:nvGraphicFramePr>
        <p:xfrm>
          <a:off x="5766954" y="3437873"/>
          <a:ext cx="5370438" cy="335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0438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nb-NO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MatrRandom(</a:t>
                      </a:r>
                      <a:r>
                        <a:rPr lang="nb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b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nb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b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).Println(</a:t>
                      </a:r>
                      <a:r>
                        <a:rPr lang="nb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MatrRandomReal(</a:t>
                      </a:r>
                      <a:r>
                        <a:rPr lang="nb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b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nb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b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).Println(</a:t>
                      </a:r>
                      <a:r>
                        <a:rPr lang="nb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11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b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nb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200" dirty="0">
                          <a:latin typeface="Courier New" panose="02070309020205020404" pitchFamily="49" charset="0"/>
                        </a:rPr>
                        <a:t>-3   -25    26   -32    40    29   -42   -40    48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  -33    25     0   -35   -43   -49    48    36   -13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   -8    10    37    48   -42     0     4   -39    42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   15    36   -30   -23    10    30     5   -15    17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  -17     8   -18    43    21   -19   -35     0   -11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   44    -2   -38    35    37    -6   -29    -3    10</a:t>
                      </a:r>
                    </a:p>
                    <a:p>
                      <a:endParaRPr lang="ru-RU" sz="12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-3.9536103 -0.0407892 -3.2696012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-2.3519689  1.4215049  2.8354788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 3.7539460 -0.6999880 -2.5765292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 2.7467702  4.0072183 -3.4617646</a:t>
                      </a:r>
                      <a:endParaRPr lang="ru-RU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DE50B74-6D0A-40C0-95D5-9E6A2BBE6AFA}"/>
              </a:ext>
            </a:extLst>
          </p:cNvPr>
          <p:cNvSpPr txBox="1"/>
          <p:nvPr/>
        </p:nvSpPr>
        <p:spPr>
          <a:xfrm>
            <a:off x="5766954" y="2514543"/>
            <a:ext cx="5370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Если необходимо настроить вывод элементов матрицы в методе </a:t>
            </a:r>
            <a:r>
              <a:rPr lang="en-US" dirty="0" err="1"/>
              <a:t>Println</a:t>
            </a:r>
            <a:r>
              <a:rPr lang="en-US" dirty="0"/>
              <a:t> </a:t>
            </a:r>
            <a:r>
              <a:rPr lang="ru-RU" dirty="0"/>
              <a:t>можно явно указывать параметры вывода:</a:t>
            </a:r>
          </a:p>
        </p:txBody>
      </p:sp>
    </p:spTree>
    <p:extLst>
      <p:ext uri="{BB962C8B-B14F-4D97-AF65-F5344CB8AC3E}">
        <p14:creationId xmlns:p14="http://schemas.microsoft.com/office/powerpoint/2010/main" val="1053925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ГЕНЕРАЦИЯ МАТРИЦ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4EA4"/>
                </a:solidFill>
              </a:rPr>
              <a:t>Заполнение фиксированным значением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863843"/>
              </p:ext>
            </p:extLst>
          </p:nvPr>
        </p:nvGraphicFramePr>
        <p:xfrm>
          <a:off x="838199" y="2273509"/>
          <a:ext cx="8996264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MatrFill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MatrFill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0.25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dirty="0"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dirty="0">
                          <a:latin typeface="Courier New" panose="02070309020205020404" pitchFamily="49" charset="0"/>
                        </a:rPr>
                        <a:t>1   1   1   1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1   1   1   1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1   1   1   1</a:t>
                      </a:r>
                    </a:p>
                    <a:p>
                      <a:endParaRPr lang="ru-RU" sz="18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0.25   0.25   0.25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0.25   0.25   0.25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0.25   0.25   0.25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  0.25   0.25   0.25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2D2C0C-FBBC-4D6B-BB52-4953834B1633}"/>
              </a:ext>
            </a:extLst>
          </p:cNvPr>
          <p:cNvSpPr/>
          <p:nvPr/>
        </p:nvSpPr>
        <p:spPr>
          <a:xfrm>
            <a:off x="838200" y="1523818"/>
            <a:ext cx="8996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MatrFill</a:t>
            </a:r>
            <a:r>
              <a:rPr lang="ru-RU" dirty="0"/>
              <a:t>(m, n, x) возвращает матрицу размера </a:t>
            </a:r>
            <a:r>
              <a:rPr lang="ru-RU" dirty="0" err="1"/>
              <a:t>m×n</a:t>
            </a:r>
            <a:r>
              <a:rPr lang="ru-RU" dirty="0"/>
              <a:t>, заполненную значением выражения х. Тип элементов матрицы будет совпадать с типом значения 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528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10639</TotalTime>
  <Words>2649</Words>
  <Application>Microsoft Office PowerPoint</Application>
  <PresentationFormat>Широкоэкранный</PresentationFormat>
  <Paragraphs>315</Paragraphs>
  <Slides>21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0" baseType="lpstr">
      <vt:lpstr>AGOptimaBold</vt:lpstr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Equation</vt:lpstr>
      <vt:lpstr>Углубленный курс информатики</vt:lpstr>
      <vt:lpstr>ДВУМЕРНЫЕ МАССИВЫ (МАТРИЦЫ)</vt:lpstr>
      <vt:lpstr>СТАТИЧЕСКИЕ ДВУМЕРНЫЕ МАССИВЫ</vt:lpstr>
      <vt:lpstr>СТАТИЧЕСКИЕ ДВУМЕРНЫЕ МАССИВЫ</vt:lpstr>
      <vt:lpstr>ДИНАМИЧЕСКИЕ ДВУМЕРНЫЕ МАССИВЫ (МАТРИЦЫ)</vt:lpstr>
      <vt:lpstr>ДИНАМИЧЕСКИЕ ДВУМЕРНЫЕ МАССИВЫ</vt:lpstr>
      <vt:lpstr>ДИНАМИЧЕСКИЕ ДВУМЕРНЫЕ МАССИВЫ</vt:lpstr>
      <vt:lpstr>ГЕНЕРАЦИЯ МАТРИЦ</vt:lpstr>
      <vt:lpstr>ГЕНЕРАЦИЯ МАТРИЦ</vt:lpstr>
      <vt:lpstr>КЛАВИАТУРНЫЙ ВВОД ЗНАЧЕНИЙ ЭЛЕМЕНТОВ МАТРИЦ</vt:lpstr>
      <vt:lpstr>КЛАВИАТУРНЫЙ ВВОД ЗНАЧЕНИЙ ЭЛЕМЕНТОВ МАТРИЦ</vt:lpstr>
      <vt:lpstr>ПОЛУЧЕНИЕ СВЕДЕНИЙ О ТЕКУЩИХ РАЗМЕРАХ МАТРИЦЫ</vt:lpstr>
      <vt:lpstr>ВЫБОРКА ЭЛЕМЕНТОВ МАТРИЦЫ</vt:lpstr>
      <vt:lpstr>Пример 1</vt:lpstr>
      <vt:lpstr>Пример 1</vt:lpstr>
      <vt:lpstr>Пример 2</vt:lpstr>
      <vt:lpstr>Задание 1</vt:lpstr>
      <vt:lpstr>Задание 2</vt:lpstr>
      <vt:lpstr>Задание 3</vt:lpstr>
      <vt:lpstr>Задание 4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292</cp:revision>
  <dcterms:created xsi:type="dcterms:W3CDTF">2020-11-19T09:51:55Z</dcterms:created>
  <dcterms:modified xsi:type="dcterms:W3CDTF">2021-03-10T01:28:13Z</dcterms:modified>
</cp:coreProperties>
</file>